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nton" charset="0"/>
      <p:regular r:id="rId19"/>
    </p:embeddedFont>
    <p:embeddedFont>
      <p:font typeface="Calibri" pitchFamily="34" charset="0"/>
      <p:regular r:id="rId20"/>
      <p:bold r:id="rId21"/>
      <p:italic r:id="rId22"/>
      <p:boldItalic r:id="rId23"/>
    </p:embeddedFont>
    <p:embeddedFont>
      <p:font typeface="Poppins Bold" charset="0"/>
      <p:regular r:id="rId24"/>
    </p:embeddedFont>
    <p:embeddedFont>
      <p:font typeface="Poppins"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46" d="100"/>
          <a:sy n="46" d="100"/>
        </p:scale>
        <p:origin x="-75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9" name="Freeform 9"/>
          <p:cNvSpPr/>
          <p:nvPr/>
        </p:nvSpPr>
        <p:spPr>
          <a:xfrm rot="-443208">
            <a:off x="8851940" y="2808763"/>
            <a:ext cx="9257949" cy="5878797"/>
          </a:xfrm>
          <a:custGeom>
            <a:avLst/>
            <a:gdLst/>
            <a:ahLst/>
            <a:cxnLst/>
            <a:rect l="l" t="t" r="r" b="b"/>
            <a:pathLst>
              <a:path w="9257949" h="5878797">
                <a:moveTo>
                  <a:pt x="0" y="0"/>
                </a:moveTo>
                <a:lnTo>
                  <a:pt x="9257948" y="0"/>
                </a:lnTo>
                <a:lnTo>
                  <a:pt x="9257948" y="5878797"/>
                </a:lnTo>
                <a:lnTo>
                  <a:pt x="0" y="5878797"/>
                </a:lnTo>
                <a:lnTo>
                  <a:pt x="0" y="0"/>
                </a:lnTo>
                <a:close/>
              </a:path>
            </a:pathLst>
          </a:custGeom>
          <a:blipFill>
            <a:blip r:embed="rId2"/>
            <a:stretch>
              <a:fillRect/>
            </a:stretch>
          </a:blipFill>
        </p:spPr>
      </p:sp>
      <p:sp>
        <p:nvSpPr>
          <p:cNvPr id="11" name="TextBox 11"/>
          <p:cNvSpPr txBox="1"/>
          <p:nvPr/>
        </p:nvSpPr>
        <p:spPr>
          <a:xfrm>
            <a:off x="329851" y="1695425"/>
            <a:ext cx="9115996" cy="6200517"/>
          </a:xfrm>
          <a:prstGeom prst="rect">
            <a:avLst/>
          </a:prstGeom>
        </p:spPr>
        <p:txBody>
          <a:bodyPr lIns="0" tIns="0" rIns="0" bIns="0" rtlCol="0" anchor="t">
            <a:spAutoFit/>
          </a:bodyPr>
          <a:lstStyle/>
          <a:p>
            <a:pPr marL="0" lvl="0" indent="0" algn="l">
              <a:lnSpc>
                <a:spcPts val="16074"/>
              </a:lnSpc>
            </a:pPr>
            <a:r>
              <a:rPr lang="en-US" sz="15456">
                <a:solidFill>
                  <a:srgbClr val="FFB000"/>
                </a:solidFill>
                <a:latin typeface="Anton"/>
                <a:ea typeface="Anton"/>
                <a:cs typeface="Anton"/>
                <a:sym typeface="Anton"/>
              </a:rPr>
              <a:t>PIZZA SALES PROJECT USING SQL</a:t>
            </a:r>
          </a:p>
        </p:txBody>
      </p:sp>
      <p:grpSp>
        <p:nvGrpSpPr>
          <p:cNvPr id="13" name="Group 13"/>
          <p:cNvGrpSpPr/>
          <p:nvPr/>
        </p:nvGrpSpPr>
        <p:grpSpPr>
          <a:xfrm>
            <a:off x="1066437" y="8639392"/>
            <a:ext cx="176597" cy="17659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000"/>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799"/>
                </a:lnSpc>
              </a:pPr>
              <a:endParaRPr/>
            </a:p>
          </p:txBody>
        </p:sp>
      </p:grpSp>
      <p:sp>
        <p:nvSpPr>
          <p:cNvPr id="16" name="TextBox 16"/>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7" name="TextBox 17"/>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8" name="TextBox 18"/>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057400"/>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10" name="Freeform 10"/>
          <p:cNvSpPr/>
          <p:nvPr/>
        </p:nvSpPr>
        <p:spPr>
          <a:xfrm>
            <a:off x="2538841" y="2057400"/>
            <a:ext cx="7731343" cy="4686877"/>
          </a:xfrm>
          <a:custGeom>
            <a:avLst/>
            <a:gdLst/>
            <a:ahLst/>
            <a:cxnLst/>
            <a:rect l="l" t="t" r="r" b="b"/>
            <a:pathLst>
              <a:path w="7731343" h="4686877">
                <a:moveTo>
                  <a:pt x="0" y="0"/>
                </a:moveTo>
                <a:lnTo>
                  <a:pt x="7731343" y="0"/>
                </a:lnTo>
                <a:lnTo>
                  <a:pt x="7731343" y="4686877"/>
                </a:lnTo>
                <a:lnTo>
                  <a:pt x="0" y="4686877"/>
                </a:lnTo>
                <a:lnTo>
                  <a:pt x="0" y="0"/>
                </a:lnTo>
                <a:close/>
              </a:path>
            </a:pathLst>
          </a:custGeom>
          <a:blipFill>
            <a:blip r:embed="rId3"/>
            <a:stretch>
              <a:fillRect/>
            </a:stretch>
          </a:blipFill>
        </p:spPr>
      </p:sp>
      <p:sp>
        <p:nvSpPr>
          <p:cNvPr id="11" name="Freeform 11"/>
          <p:cNvSpPr/>
          <p:nvPr/>
        </p:nvSpPr>
        <p:spPr>
          <a:xfrm>
            <a:off x="9582886" y="5003878"/>
            <a:ext cx="6593507" cy="4740197"/>
          </a:xfrm>
          <a:custGeom>
            <a:avLst/>
            <a:gdLst/>
            <a:ahLst/>
            <a:cxnLst/>
            <a:rect l="l" t="t" r="r" b="b"/>
            <a:pathLst>
              <a:path w="6593507" h="4740197">
                <a:moveTo>
                  <a:pt x="0" y="0"/>
                </a:moveTo>
                <a:lnTo>
                  <a:pt x="6593508" y="0"/>
                </a:lnTo>
                <a:lnTo>
                  <a:pt x="6593508" y="4740197"/>
                </a:lnTo>
                <a:lnTo>
                  <a:pt x="0" y="4740197"/>
                </a:lnTo>
                <a:lnTo>
                  <a:pt x="0" y="0"/>
                </a:lnTo>
                <a:close/>
              </a:path>
            </a:pathLst>
          </a:custGeom>
          <a:blipFill>
            <a:blip r:embed="rId4"/>
            <a:stretch>
              <a:fillRect/>
            </a:stretch>
          </a:blipFill>
        </p:spPr>
      </p:sp>
      <p:sp>
        <p:nvSpPr>
          <p:cNvPr id="12" name="TextBox 12"/>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3" name="TextBox 13"/>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4" name="TextBox 14"/>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5" name="TextBox 15"/>
          <p:cNvSpPr txBox="1"/>
          <p:nvPr/>
        </p:nvSpPr>
        <p:spPr>
          <a:xfrm>
            <a:off x="846444" y="324222"/>
            <a:ext cx="17886662" cy="1551832"/>
          </a:xfrm>
          <a:prstGeom prst="rect">
            <a:avLst/>
          </a:prstGeom>
        </p:spPr>
        <p:txBody>
          <a:bodyPr lIns="0" tIns="0" rIns="0" bIns="0" rtlCol="0" anchor="t">
            <a:spAutoFit/>
          </a:bodyPr>
          <a:lstStyle/>
          <a:p>
            <a:pPr algn="l">
              <a:lnSpc>
                <a:spcPts val="5976"/>
              </a:lnSpc>
            </a:pPr>
            <a:r>
              <a:rPr lang="en-US" sz="6225">
                <a:solidFill>
                  <a:srgbClr val="FFB000"/>
                </a:solidFill>
                <a:latin typeface="Anton"/>
                <a:ea typeface="Anton"/>
                <a:cs typeface="Anton"/>
                <a:sym typeface="Anton"/>
              </a:rPr>
              <a:t>JOIN RELEVANT TABLES TO FIND THE CATEGORY-WISE DISTRIBUTION OF PIZZAS.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057400"/>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10" name="Freeform 10"/>
          <p:cNvSpPr/>
          <p:nvPr/>
        </p:nvSpPr>
        <p:spPr>
          <a:xfrm>
            <a:off x="1028700" y="2307666"/>
            <a:ext cx="10165690" cy="4371665"/>
          </a:xfrm>
          <a:custGeom>
            <a:avLst/>
            <a:gdLst/>
            <a:ahLst/>
            <a:cxnLst/>
            <a:rect l="l" t="t" r="r" b="b"/>
            <a:pathLst>
              <a:path w="10165690" h="4371665">
                <a:moveTo>
                  <a:pt x="0" y="0"/>
                </a:moveTo>
                <a:lnTo>
                  <a:pt x="10165690" y="0"/>
                </a:lnTo>
                <a:lnTo>
                  <a:pt x="10165690" y="4371665"/>
                </a:lnTo>
                <a:lnTo>
                  <a:pt x="0" y="4371665"/>
                </a:lnTo>
                <a:lnTo>
                  <a:pt x="0" y="0"/>
                </a:lnTo>
                <a:close/>
              </a:path>
            </a:pathLst>
          </a:custGeom>
          <a:blipFill>
            <a:blip r:embed="rId3"/>
            <a:stretch>
              <a:fillRect/>
            </a:stretch>
          </a:blipFill>
        </p:spPr>
      </p:sp>
      <p:sp>
        <p:nvSpPr>
          <p:cNvPr id="11" name="Freeform 11"/>
          <p:cNvSpPr/>
          <p:nvPr/>
        </p:nvSpPr>
        <p:spPr>
          <a:xfrm>
            <a:off x="8854437" y="6172200"/>
            <a:ext cx="8695939" cy="3574997"/>
          </a:xfrm>
          <a:custGeom>
            <a:avLst/>
            <a:gdLst/>
            <a:ahLst/>
            <a:cxnLst/>
            <a:rect l="l" t="t" r="r" b="b"/>
            <a:pathLst>
              <a:path w="8695939" h="3574997">
                <a:moveTo>
                  <a:pt x="0" y="0"/>
                </a:moveTo>
                <a:lnTo>
                  <a:pt x="8695939" y="0"/>
                </a:lnTo>
                <a:lnTo>
                  <a:pt x="8695939" y="3574997"/>
                </a:lnTo>
                <a:lnTo>
                  <a:pt x="0" y="3574997"/>
                </a:lnTo>
                <a:lnTo>
                  <a:pt x="0" y="0"/>
                </a:lnTo>
                <a:close/>
              </a:path>
            </a:pathLst>
          </a:custGeom>
          <a:blipFill>
            <a:blip r:embed="rId4"/>
            <a:stretch>
              <a:fillRect/>
            </a:stretch>
          </a:blipFill>
        </p:spPr>
      </p:sp>
      <p:sp>
        <p:nvSpPr>
          <p:cNvPr id="12" name="TextBox 12"/>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3" name="TextBox 13"/>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4" name="TextBox 14"/>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5" name="TextBox 15"/>
          <p:cNvSpPr txBox="1"/>
          <p:nvPr/>
        </p:nvSpPr>
        <p:spPr>
          <a:xfrm>
            <a:off x="846444" y="324222"/>
            <a:ext cx="17886662" cy="1551832"/>
          </a:xfrm>
          <a:prstGeom prst="rect">
            <a:avLst/>
          </a:prstGeom>
        </p:spPr>
        <p:txBody>
          <a:bodyPr lIns="0" tIns="0" rIns="0" bIns="0" rtlCol="0" anchor="t">
            <a:spAutoFit/>
          </a:bodyPr>
          <a:lstStyle/>
          <a:p>
            <a:pPr algn="l">
              <a:lnSpc>
                <a:spcPts val="5976"/>
              </a:lnSpc>
            </a:pPr>
            <a:r>
              <a:rPr lang="en-US" sz="6225">
                <a:solidFill>
                  <a:srgbClr val="FFB000"/>
                </a:solidFill>
                <a:latin typeface="Anton"/>
                <a:ea typeface="Anton"/>
                <a:cs typeface="Anton"/>
                <a:sym typeface="Anton"/>
              </a:rPr>
              <a:t>GROUP THE ORDERS BY DATE AND CALCULATE THE AVERAGE NUMBER OF PIZZAS ORDERED PER DAY.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057400"/>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10" name="Freeform 10"/>
          <p:cNvSpPr/>
          <p:nvPr/>
        </p:nvSpPr>
        <p:spPr>
          <a:xfrm>
            <a:off x="846444" y="1716290"/>
            <a:ext cx="10140774" cy="5450666"/>
          </a:xfrm>
          <a:custGeom>
            <a:avLst/>
            <a:gdLst/>
            <a:ahLst/>
            <a:cxnLst/>
            <a:rect l="l" t="t" r="r" b="b"/>
            <a:pathLst>
              <a:path w="10140774" h="5450666">
                <a:moveTo>
                  <a:pt x="0" y="0"/>
                </a:moveTo>
                <a:lnTo>
                  <a:pt x="10140775" y="0"/>
                </a:lnTo>
                <a:lnTo>
                  <a:pt x="10140775" y="5450667"/>
                </a:lnTo>
                <a:lnTo>
                  <a:pt x="0" y="5450667"/>
                </a:lnTo>
                <a:lnTo>
                  <a:pt x="0" y="0"/>
                </a:lnTo>
                <a:close/>
              </a:path>
            </a:pathLst>
          </a:custGeom>
          <a:blipFill>
            <a:blip r:embed="rId3"/>
            <a:stretch>
              <a:fillRect/>
            </a:stretch>
          </a:blipFill>
        </p:spPr>
      </p:sp>
      <p:sp>
        <p:nvSpPr>
          <p:cNvPr id="11" name="Freeform 11"/>
          <p:cNvSpPr/>
          <p:nvPr/>
        </p:nvSpPr>
        <p:spPr>
          <a:xfrm>
            <a:off x="8239900" y="6172200"/>
            <a:ext cx="9103292" cy="4018250"/>
          </a:xfrm>
          <a:custGeom>
            <a:avLst/>
            <a:gdLst/>
            <a:ahLst/>
            <a:cxnLst/>
            <a:rect l="l" t="t" r="r" b="b"/>
            <a:pathLst>
              <a:path w="9103292" h="4018250">
                <a:moveTo>
                  <a:pt x="0" y="0"/>
                </a:moveTo>
                <a:lnTo>
                  <a:pt x="9103292" y="0"/>
                </a:lnTo>
                <a:lnTo>
                  <a:pt x="9103292" y="4018250"/>
                </a:lnTo>
                <a:lnTo>
                  <a:pt x="0" y="4018250"/>
                </a:lnTo>
                <a:lnTo>
                  <a:pt x="0" y="0"/>
                </a:lnTo>
                <a:close/>
              </a:path>
            </a:pathLst>
          </a:custGeom>
          <a:blipFill>
            <a:blip r:embed="rId4"/>
            <a:stretch>
              <a:fillRect/>
            </a:stretch>
          </a:blipFill>
        </p:spPr>
      </p:sp>
      <p:sp>
        <p:nvSpPr>
          <p:cNvPr id="12" name="TextBox 12"/>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3" name="TextBox 13"/>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4" name="TextBox 14"/>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5" name="TextBox 15"/>
          <p:cNvSpPr txBox="1"/>
          <p:nvPr/>
        </p:nvSpPr>
        <p:spPr>
          <a:xfrm>
            <a:off x="846444" y="324222"/>
            <a:ext cx="17886662" cy="2304307"/>
          </a:xfrm>
          <a:prstGeom prst="rect">
            <a:avLst/>
          </a:prstGeom>
        </p:spPr>
        <p:txBody>
          <a:bodyPr lIns="0" tIns="0" rIns="0" bIns="0" rtlCol="0" anchor="t">
            <a:spAutoFit/>
          </a:bodyPr>
          <a:lstStyle/>
          <a:p>
            <a:pPr algn="l">
              <a:lnSpc>
                <a:spcPts val="5976"/>
              </a:lnSpc>
            </a:pPr>
            <a:r>
              <a:rPr lang="en-US" sz="6225">
                <a:solidFill>
                  <a:srgbClr val="FFB000"/>
                </a:solidFill>
                <a:latin typeface="Anton"/>
                <a:ea typeface="Anton"/>
                <a:cs typeface="Anton"/>
                <a:sym typeface="Anton"/>
              </a:rPr>
              <a:t>DETERMINE THE TOP 3 MOST ORDERED PIZZA TYPES BASED ON REVENUE.</a:t>
            </a:r>
          </a:p>
          <a:p>
            <a:pPr algn="l">
              <a:lnSpc>
                <a:spcPts val="5976"/>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057400"/>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10" name="Freeform 10"/>
          <p:cNvSpPr/>
          <p:nvPr/>
        </p:nvSpPr>
        <p:spPr>
          <a:xfrm>
            <a:off x="846444" y="2057400"/>
            <a:ext cx="8427150" cy="5443444"/>
          </a:xfrm>
          <a:custGeom>
            <a:avLst/>
            <a:gdLst/>
            <a:ahLst/>
            <a:cxnLst/>
            <a:rect l="l" t="t" r="r" b="b"/>
            <a:pathLst>
              <a:path w="8427150" h="5443444">
                <a:moveTo>
                  <a:pt x="0" y="0"/>
                </a:moveTo>
                <a:lnTo>
                  <a:pt x="8427150" y="0"/>
                </a:lnTo>
                <a:lnTo>
                  <a:pt x="8427150" y="5443444"/>
                </a:lnTo>
                <a:lnTo>
                  <a:pt x="0" y="5443444"/>
                </a:lnTo>
                <a:lnTo>
                  <a:pt x="0" y="0"/>
                </a:lnTo>
                <a:close/>
              </a:path>
            </a:pathLst>
          </a:custGeom>
          <a:blipFill>
            <a:blip r:embed="rId3"/>
            <a:stretch>
              <a:fillRect/>
            </a:stretch>
          </a:blipFill>
        </p:spPr>
      </p:sp>
      <p:sp>
        <p:nvSpPr>
          <p:cNvPr id="11" name="Freeform 11"/>
          <p:cNvSpPr/>
          <p:nvPr/>
        </p:nvSpPr>
        <p:spPr>
          <a:xfrm>
            <a:off x="9789775" y="4779122"/>
            <a:ext cx="7327642" cy="4743498"/>
          </a:xfrm>
          <a:custGeom>
            <a:avLst/>
            <a:gdLst/>
            <a:ahLst/>
            <a:cxnLst/>
            <a:rect l="l" t="t" r="r" b="b"/>
            <a:pathLst>
              <a:path w="7327642" h="4743498">
                <a:moveTo>
                  <a:pt x="0" y="0"/>
                </a:moveTo>
                <a:lnTo>
                  <a:pt x="7327642" y="0"/>
                </a:lnTo>
                <a:lnTo>
                  <a:pt x="7327642" y="4743498"/>
                </a:lnTo>
                <a:lnTo>
                  <a:pt x="0" y="4743498"/>
                </a:lnTo>
                <a:lnTo>
                  <a:pt x="0" y="0"/>
                </a:lnTo>
                <a:close/>
              </a:path>
            </a:pathLst>
          </a:custGeom>
          <a:blipFill>
            <a:blip r:embed="rId4"/>
            <a:stretch>
              <a:fillRect/>
            </a:stretch>
          </a:blipFill>
        </p:spPr>
      </p:sp>
      <p:sp>
        <p:nvSpPr>
          <p:cNvPr id="12" name="TextBox 12"/>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3" name="TextBox 13"/>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4" name="TextBox 14"/>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5" name="TextBox 15"/>
          <p:cNvSpPr txBox="1"/>
          <p:nvPr/>
        </p:nvSpPr>
        <p:spPr>
          <a:xfrm>
            <a:off x="846444" y="324222"/>
            <a:ext cx="17886662" cy="1551832"/>
          </a:xfrm>
          <a:prstGeom prst="rect">
            <a:avLst/>
          </a:prstGeom>
        </p:spPr>
        <p:txBody>
          <a:bodyPr lIns="0" tIns="0" rIns="0" bIns="0" rtlCol="0" anchor="t">
            <a:spAutoFit/>
          </a:bodyPr>
          <a:lstStyle/>
          <a:p>
            <a:pPr algn="l">
              <a:lnSpc>
                <a:spcPts val="5976"/>
              </a:lnSpc>
            </a:pPr>
            <a:r>
              <a:rPr lang="en-US" sz="6225">
                <a:solidFill>
                  <a:srgbClr val="FFB000"/>
                </a:solidFill>
                <a:latin typeface="Anton"/>
                <a:ea typeface="Anton"/>
                <a:cs typeface="Anton"/>
                <a:sym typeface="Anton"/>
              </a:rPr>
              <a:t>ALCULATE THE PERCENTAGE CONTRIBUTION OF EACH PIZZA TYPE TO TOTAL REVENUE.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057400"/>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10" name="Freeform 10"/>
          <p:cNvSpPr/>
          <p:nvPr/>
        </p:nvSpPr>
        <p:spPr>
          <a:xfrm>
            <a:off x="846444" y="1538795"/>
            <a:ext cx="14971617" cy="5707919"/>
          </a:xfrm>
          <a:custGeom>
            <a:avLst/>
            <a:gdLst/>
            <a:ahLst/>
            <a:cxnLst/>
            <a:rect l="l" t="t" r="r" b="b"/>
            <a:pathLst>
              <a:path w="14971617" h="5707919">
                <a:moveTo>
                  <a:pt x="0" y="0"/>
                </a:moveTo>
                <a:lnTo>
                  <a:pt x="14971617" y="0"/>
                </a:lnTo>
                <a:lnTo>
                  <a:pt x="14971617" y="5707919"/>
                </a:lnTo>
                <a:lnTo>
                  <a:pt x="0" y="5707919"/>
                </a:lnTo>
                <a:lnTo>
                  <a:pt x="0" y="0"/>
                </a:lnTo>
                <a:close/>
              </a:path>
            </a:pathLst>
          </a:custGeom>
          <a:blipFill>
            <a:blip r:embed="rId3"/>
            <a:stretch>
              <a:fillRect t="-1810" r="-6960" b="-5792"/>
            </a:stretch>
          </a:blipFill>
        </p:spPr>
      </p:sp>
      <p:sp>
        <p:nvSpPr>
          <p:cNvPr id="11" name="TextBox 11"/>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2" name="TextBox 12"/>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3" name="TextBox 13"/>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4" name="TextBox 14"/>
          <p:cNvSpPr txBox="1"/>
          <p:nvPr/>
        </p:nvSpPr>
        <p:spPr>
          <a:xfrm>
            <a:off x="846444" y="324222"/>
            <a:ext cx="17886662" cy="799357"/>
          </a:xfrm>
          <a:prstGeom prst="rect">
            <a:avLst/>
          </a:prstGeom>
        </p:spPr>
        <p:txBody>
          <a:bodyPr lIns="0" tIns="0" rIns="0" bIns="0" rtlCol="0" anchor="t">
            <a:spAutoFit/>
          </a:bodyPr>
          <a:lstStyle/>
          <a:p>
            <a:pPr algn="l">
              <a:lnSpc>
                <a:spcPts val="5976"/>
              </a:lnSpc>
            </a:pPr>
            <a:r>
              <a:rPr lang="en-US" sz="6225">
                <a:solidFill>
                  <a:srgbClr val="FFB000"/>
                </a:solidFill>
                <a:latin typeface="Anton"/>
                <a:ea typeface="Anton"/>
                <a:cs typeface="Anton"/>
                <a:sym typeface="Anton"/>
              </a:rPr>
              <a:t>ANALYZE THE CUMULATIVE REVENUE GENERATED OVER TIME.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2057400"/>
            <a:ext cx="8239900" cy="8229600"/>
          </a:xfrm>
          <a:custGeom>
            <a:avLst/>
            <a:gdLst/>
            <a:ahLst/>
            <a:cxnLst/>
            <a:rect l="l" t="t" r="r" b="b"/>
            <a:pathLst>
              <a:path w="8239900" h="8229600">
                <a:moveTo>
                  <a:pt x="0" y="0"/>
                </a:moveTo>
                <a:lnTo>
                  <a:pt x="8239900" y="0"/>
                </a:lnTo>
                <a:lnTo>
                  <a:pt x="8239900" y="8229600"/>
                </a:lnTo>
                <a:lnTo>
                  <a:pt x="0" y="8229600"/>
                </a:lnTo>
                <a:lnTo>
                  <a:pt x="0" y="0"/>
                </a:lnTo>
                <a:close/>
              </a:path>
            </a:pathLst>
          </a:custGeom>
          <a:blipFill>
            <a:blip r:embed="rId2"/>
            <a:stretch>
              <a:fillRect/>
            </a:stretch>
          </a:blipFill>
        </p:spPr>
      </p:sp>
      <p:sp>
        <p:nvSpPr>
          <p:cNvPr id="10" name="Freeform 10"/>
          <p:cNvSpPr/>
          <p:nvPr/>
        </p:nvSpPr>
        <p:spPr>
          <a:xfrm>
            <a:off x="1555112" y="2301278"/>
            <a:ext cx="14598651" cy="5684443"/>
          </a:xfrm>
          <a:custGeom>
            <a:avLst/>
            <a:gdLst/>
            <a:ahLst/>
            <a:cxnLst/>
            <a:rect l="l" t="t" r="r" b="b"/>
            <a:pathLst>
              <a:path w="14598651" h="5684443">
                <a:moveTo>
                  <a:pt x="0" y="0"/>
                </a:moveTo>
                <a:lnTo>
                  <a:pt x="14598650" y="0"/>
                </a:lnTo>
                <a:lnTo>
                  <a:pt x="14598650" y="5684444"/>
                </a:lnTo>
                <a:lnTo>
                  <a:pt x="0" y="5684444"/>
                </a:lnTo>
                <a:lnTo>
                  <a:pt x="0" y="0"/>
                </a:lnTo>
                <a:close/>
              </a:path>
            </a:pathLst>
          </a:custGeom>
          <a:blipFill>
            <a:blip r:embed="rId3"/>
            <a:stretch>
              <a:fillRect t="-1292" r="-20586" b="-1292"/>
            </a:stretch>
          </a:blipFill>
        </p:spPr>
      </p:sp>
      <p:sp>
        <p:nvSpPr>
          <p:cNvPr id="11" name="TextBox 11"/>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2" name="TextBox 12"/>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3" name="TextBox 13"/>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4" name="TextBox 14"/>
          <p:cNvSpPr txBox="1"/>
          <p:nvPr/>
        </p:nvSpPr>
        <p:spPr>
          <a:xfrm>
            <a:off x="846444" y="324222"/>
            <a:ext cx="17886662" cy="2304307"/>
          </a:xfrm>
          <a:prstGeom prst="rect">
            <a:avLst/>
          </a:prstGeom>
        </p:spPr>
        <p:txBody>
          <a:bodyPr lIns="0" tIns="0" rIns="0" bIns="0" rtlCol="0" anchor="t">
            <a:spAutoFit/>
          </a:bodyPr>
          <a:lstStyle/>
          <a:p>
            <a:pPr algn="l">
              <a:lnSpc>
                <a:spcPts val="5976"/>
              </a:lnSpc>
            </a:pPr>
            <a:r>
              <a:rPr lang="en-US" sz="6225">
                <a:solidFill>
                  <a:srgbClr val="FFB000"/>
                </a:solidFill>
                <a:latin typeface="Anton"/>
                <a:ea typeface="Anton"/>
                <a:cs typeface="Anton"/>
                <a:sym typeface="Anton"/>
              </a:rPr>
              <a:t>DETERMINE THE TOP 3 MOST ORDERED PIZZA TYPES BASED ON REVENUE FOR EACH PIZZA CATEGORY.</a:t>
            </a:r>
          </a:p>
          <a:p>
            <a:pPr algn="l">
              <a:lnSpc>
                <a:spcPts val="5976"/>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9" name="TextBox 9"/>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0" name="TextBox 10"/>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1" name="TextBox 11"/>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2" name="TextBox 12"/>
          <p:cNvSpPr txBox="1"/>
          <p:nvPr/>
        </p:nvSpPr>
        <p:spPr>
          <a:xfrm>
            <a:off x="2869498" y="2749052"/>
            <a:ext cx="14389802" cy="5318257"/>
          </a:xfrm>
          <a:prstGeom prst="rect">
            <a:avLst/>
          </a:prstGeom>
        </p:spPr>
        <p:txBody>
          <a:bodyPr lIns="0" tIns="0" rIns="0" bIns="0" rtlCol="0" anchor="t">
            <a:spAutoFit/>
          </a:bodyPr>
          <a:lstStyle/>
          <a:p>
            <a:pPr algn="l">
              <a:lnSpc>
                <a:spcPts val="5266"/>
              </a:lnSpc>
            </a:pPr>
            <a:r>
              <a:rPr lang="en-US" sz="3097">
                <a:solidFill>
                  <a:srgbClr val="FFFFFF">
                    <a:alpha val="80000"/>
                  </a:srgbClr>
                </a:solidFill>
                <a:latin typeface="Poppins"/>
                <a:ea typeface="Poppins"/>
                <a:cs typeface="Poppins"/>
                <a:sym typeface="Poppins"/>
              </a:rPr>
              <a:t>This project was developed entirely using SQL, focusing on designing and managing a relational database system. Through this project, I created multiple tables, inserted meaningful data, and wrote queries to retrieve, update, and manipulate the data efficiently. The project helped me understand the core concepts of SQL such as table creation, data types, constraints, joins, subqueries, and aggregate functions. Overall, it was a valuable hands-on experience in working with databases using pure SQL.</a:t>
            </a:r>
          </a:p>
          <a:p>
            <a:pPr algn="l">
              <a:lnSpc>
                <a:spcPts val="5266"/>
              </a:lnSpc>
            </a:pPr>
            <a:endParaRPr/>
          </a:p>
        </p:txBody>
      </p:sp>
      <p:sp>
        <p:nvSpPr>
          <p:cNvPr id="13" name="TextBox 13"/>
          <p:cNvSpPr txBox="1"/>
          <p:nvPr/>
        </p:nvSpPr>
        <p:spPr>
          <a:xfrm>
            <a:off x="1235295" y="1295400"/>
            <a:ext cx="7908705" cy="1464690"/>
          </a:xfrm>
          <a:prstGeom prst="rect">
            <a:avLst/>
          </a:prstGeom>
        </p:spPr>
        <p:txBody>
          <a:bodyPr lIns="0" tIns="0" rIns="0" bIns="0" rtlCol="0" anchor="t">
            <a:spAutoFit/>
          </a:bodyPr>
          <a:lstStyle/>
          <a:p>
            <a:pPr marL="0" lvl="0" indent="0" algn="l">
              <a:lnSpc>
                <a:spcPts val="10973"/>
              </a:lnSpc>
              <a:spcBef>
                <a:spcPct val="0"/>
              </a:spcBef>
            </a:pPr>
            <a:r>
              <a:rPr lang="en-US" sz="11431">
                <a:solidFill>
                  <a:srgbClr val="FFB000"/>
                </a:solidFill>
                <a:latin typeface="Anton"/>
                <a:ea typeface="Anton"/>
                <a:cs typeface="Anton"/>
                <a:sym typeface="Anton"/>
              </a:rPr>
              <a:t>CONCLUSION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13" name="TextBox 13"/>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4" name="TextBox 14"/>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5" name="TextBox 15"/>
          <p:cNvSpPr txBox="1"/>
          <p:nvPr/>
        </p:nvSpPr>
        <p:spPr>
          <a:xfrm>
            <a:off x="-223635" y="4869074"/>
            <a:ext cx="14873123" cy="1744907"/>
          </a:xfrm>
          <a:prstGeom prst="rect">
            <a:avLst/>
          </a:prstGeom>
        </p:spPr>
        <p:txBody>
          <a:bodyPr lIns="0" tIns="0" rIns="0" bIns="0" rtlCol="0" anchor="t">
            <a:spAutoFit/>
          </a:bodyPr>
          <a:lstStyle/>
          <a:p>
            <a:pPr marL="0" lvl="0" indent="0" algn="l">
              <a:lnSpc>
                <a:spcPts val="12957"/>
              </a:lnSpc>
              <a:spcBef>
                <a:spcPct val="0"/>
              </a:spcBef>
            </a:pPr>
            <a:r>
              <a:rPr lang="en-US" sz="13497">
                <a:solidFill>
                  <a:srgbClr val="FFB000"/>
                </a:solidFill>
                <a:latin typeface="Anton"/>
                <a:ea typeface="Anton"/>
                <a:cs typeface="Anton"/>
                <a:sym typeface="Anton"/>
              </a:rPr>
              <a:t>          THANK YOU</a:t>
            </a:r>
          </a:p>
        </p:txBody>
      </p:sp>
      <p:sp>
        <p:nvSpPr>
          <p:cNvPr id="16" name="AutoShape 16"/>
          <p:cNvSpPr/>
          <p:nvPr/>
        </p:nvSpPr>
        <p:spPr>
          <a:xfrm>
            <a:off x="6089464" y="7982577"/>
            <a:ext cx="8792787" cy="0"/>
          </a:xfrm>
          <a:prstGeom prst="line">
            <a:avLst/>
          </a:prstGeom>
          <a:ln w="38100" cap="flat">
            <a:solidFill>
              <a:srgbClr val="FFFFFF"/>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grpSp>
        <p:nvGrpSpPr>
          <p:cNvPr id="9" name="Group 9"/>
          <p:cNvGrpSpPr/>
          <p:nvPr/>
        </p:nvGrpSpPr>
        <p:grpSpPr>
          <a:xfrm>
            <a:off x="1445243" y="2319355"/>
            <a:ext cx="7277380" cy="6938945"/>
            <a:chOff x="0" y="0"/>
            <a:chExt cx="812800" cy="775001"/>
          </a:xfrm>
        </p:grpSpPr>
        <p:sp>
          <p:nvSpPr>
            <p:cNvPr id="10" name="Freeform 10"/>
            <p:cNvSpPr/>
            <p:nvPr/>
          </p:nvSpPr>
          <p:spPr>
            <a:xfrm>
              <a:off x="0" y="0"/>
              <a:ext cx="812800" cy="775001"/>
            </a:xfrm>
            <a:custGeom>
              <a:avLst/>
              <a:gdLst/>
              <a:ahLst/>
              <a:cxnLst/>
              <a:rect l="l" t="t" r="r" b="b"/>
              <a:pathLst>
                <a:path w="812800" h="775001">
                  <a:moveTo>
                    <a:pt x="406400" y="0"/>
                  </a:moveTo>
                  <a:cubicBezTo>
                    <a:pt x="181951" y="0"/>
                    <a:pt x="0" y="173490"/>
                    <a:pt x="0" y="387500"/>
                  </a:cubicBezTo>
                  <a:cubicBezTo>
                    <a:pt x="0" y="601511"/>
                    <a:pt x="181951" y="775001"/>
                    <a:pt x="406400" y="775001"/>
                  </a:cubicBezTo>
                  <a:cubicBezTo>
                    <a:pt x="630849" y="775001"/>
                    <a:pt x="812800" y="601511"/>
                    <a:pt x="812800" y="387500"/>
                  </a:cubicBezTo>
                  <a:cubicBezTo>
                    <a:pt x="812800" y="173490"/>
                    <a:pt x="630849" y="0"/>
                    <a:pt x="406400" y="0"/>
                  </a:cubicBezTo>
                  <a:close/>
                </a:path>
              </a:pathLst>
            </a:custGeom>
            <a:solidFill>
              <a:srgbClr val="FFFFFF"/>
            </a:solidFill>
          </p:spPr>
        </p:sp>
        <p:sp>
          <p:nvSpPr>
            <p:cNvPr id="11" name="TextBox 11"/>
            <p:cNvSpPr txBox="1"/>
            <p:nvPr/>
          </p:nvSpPr>
          <p:spPr>
            <a:xfrm>
              <a:off x="76200" y="15506"/>
              <a:ext cx="660400" cy="686838"/>
            </a:xfrm>
            <a:prstGeom prst="rect">
              <a:avLst/>
            </a:prstGeom>
          </p:spPr>
          <p:txBody>
            <a:bodyPr lIns="44922" tIns="44922" rIns="44922" bIns="44922" rtlCol="0" anchor="ctr"/>
            <a:lstStyle/>
            <a:p>
              <a:pPr algn="ctr">
                <a:lnSpc>
                  <a:spcPts val="2659"/>
                </a:lnSpc>
              </a:pPr>
              <a:endParaRPr/>
            </a:p>
          </p:txBody>
        </p:sp>
      </p:grpSp>
      <p:sp>
        <p:nvSpPr>
          <p:cNvPr id="12" name="Freeform 12"/>
          <p:cNvSpPr/>
          <p:nvPr/>
        </p:nvSpPr>
        <p:spPr>
          <a:xfrm>
            <a:off x="1591121" y="2492818"/>
            <a:ext cx="7004674" cy="6572970"/>
          </a:xfrm>
          <a:custGeom>
            <a:avLst/>
            <a:gdLst/>
            <a:ahLst/>
            <a:cxnLst/>
            <a:rect l="l" t="t" r="r" b="b"/>
            <a:pathLst>
              <a:path w="7004674" h="6572970">
                <a:moveTo>
                  <a:pt x="0" y="0"/>
                </a:moveTo>
                <a:lnTo>
                  <a:pt x="7004673" y="0"/>
                </a:lnTo>
                <a:lnTo>
                  <a:pt x="7004673" y="6572969"/>
                </a:lnTo>
                <a:lnTo>
                  <a:pt x="0" y="6572969"/>
                </a:lnTo>
                <a:lnTo>
                  <a:pt x="0" y="0"/>
                </a:lnTo>
                <a:close/>
              </a:path>
            </a:pathLst>
          </a:custGeom>
          <a:blipFill>
            <a:blip r:embed="rId2"/>
            <a:stretch>
              <a:fillRect t="-1285" b="-1285"/>
            </a:stretch>
          </a:blipFill>
        </p:spPr>
      </p:sp>
      <p:sp>
        <p:nvSpPr>
          <p:cNvPr id="14" name="TextBox 14"/>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5" name="TextBox 15"/>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6" name="TextBox 16"/>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7" name="TextBox 17"/>
          <p:cNvSpPr txBox="1"/>
          <p:nvPr/>
        </p:nvSpPr>
        <p:spPr>
          <a:xfrm>
            <a:off x="9657366" y="6310330"/>
            <a:ext cx="7494726" cy="1384300"/>
          </a:xfrm>
          <a:prstGeom prst="rect">
            <a:avLst/>
          </a:prstGeom>
        </p:spPr>
        <p:txBody>
          <a:bodyPr lIns="0" tIns="0" rIns="0" bIns="0" rtlCol="0" anchor="t">
            <a:spAutoFit/>
          </a:bodyPr>
          <a:lstStyle/>
          <a:p>
            <a:pPr algn="l">
              <a:lnSpc>
                <a:spcPts val="3739"/>
              </a:lnSpc>
            </a:pPr>
            <a:r>
              <a:rPr lang="en-US" sz="2199">
                <a:solidFill>
                  <a:srgbClr val="FFFFFF">
                    <a:alpha val="80000"/>
                  </a:srgbClr>
                </a:solidFill>
                <a:latin typeface="Poppins"/>
                <a:ea typeface="Poppins"/>
                <a:cs typeface="Poppins"/>
                <a:sym typeface="Poppins"/>
              </a:rPr>
              <a:t>IN    THIS   PROJECT   I HAVE   UTILIZED   SQL   QUERIES  TO   SOLVE   QUESTIONS   THAT   WERE   RELATED     TO</a:t>
            </a:r>
          </a:p>
          <a:p>
            <a:pPr algn="l">
              <a:lnSpc>
                <a:spcPts val="3739"/>
              </a:lnSpc>
            </a:pPr>
            <a:r>
              <a:rPr lang="en-US" sz="2199">
                <a:solidFill>
                  <a:srgbClr val="FFFFFF">
                    <a:alpha val="80000"/>
                  </a:srgbClr>
                </a:solidFill>
                <a:latin typeface="Poppins"/>
                <a:ea typeface="Poppins"/>
                <a:cs typeface="Poppins"/>
                <a:sym typeface="Poppins"/>
              </a:rPr>
              <a:t>   P IZZA      SALES</a:t>
            </a:r>
          </a:p>
        </p:txBody>
      </p:sp>
      <p:sp>
        <p:nvSpPr>
          <p:cNvPr id="18" name="TextBox 18"/>
          <p:cNvSpPr txBox="1"/>
          <p:nvPr/>
        </p:nvSpPr>
        <p:spPr>
          <a:xfrm>
            <a:off x="9764574" y="5176628"/>
            <a:ext cx="7280308" cy="536030"/>
          </a:xfrm>
          <a:prstGeom prst="rect">
            <a:avLst/>
          </a:prstGeom>
        </p:spPr>
        <p:txBody>
          <a:bodyPr lIns="0" tIns="0" rIns="0" bIns="0" rtlCol="0" anchor="t">
            <a:spAutoFit/>
          </a:bodyPr>
          <a:lstStyle/>
          <a:p>
            <a:pPr marL="0" lvl="0" indent="0" algn="l">
              <a:lnSpc>
                <a:spcPts val="4416"/>
              </a:lnSpc>
              <a:spcBef>
                <a:spcPct val="0"/>
              </a:spcBef>
            </a:pPr>
            <a:r>
              <a:rPr lang="en-US" sz="2598" spc="693">
                <a:solidFill>
                  <a:srgbClr val="FFFFFF"/>
                </a:solidFill>
                <a:latin typeface="Poppins"/>
                <a:ea typeface="Poppins"/>
                <a:cs typeface="Poppins"/>
                <a:sym typeface="Poppins"/>
              </a:rPr>
              <a:t>MY NAME IS RINKI GOSWAMI .</a:t>
            </a:r>
          </a:p>
        </p:txBody>
      </p:sp>
      <p:sp>
        <p:nvSpPr>
          <p:cNvPr id="19" name="TextBox 19"/>
          <p:cNvSpPr txBox="1"/>
          <p:nvPr/>
        </p:nvSpPr>
        <p:spPr>
          <a:xfrm>
            <a:off x="11102673" y="2382552"/>
            <a:ext cx="3546815" cy="1602741"/>
          </a:xfrm>
          <a:prstGeom prst="rect">
            <a:avLst/>
          </a:prstGeom>
        </p:spPr>
        <p:txBody>
          <a:bodyPr lIns="0" tIns="0" rIns="0" bIns="0" rtlCol="0" anchor="t">
            <a:spAutoFit/>
          </a:bodyPr>
          <a:lstStyle/>
          <a:p>
            <a:pPr marL="0" lvl="0" indent="0" algn="l">
              <a:lnSpc>
                <a:spcPts val="11909"/>
              </a:lnSpc>
              <a:spcBef>
                <a:spcPct val="0"/>
              </a:spcBef>
            </a:pPr>
            <a:r>
              <a:rPr lang="en-US" sz="12405">
                <a:solidFill>
                  <a:srgbClr val="FFB000"/>
                </a:solidFill>
                <a:latin typeface="Anton"/>
                <a:ea typeface="Anton"/>
                <a:cs typeface="Anton"/>
                <a:sym typeface="Anton"/>
              </a:rPr>
              <a:t>HEELO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2103986" y="6119377"/>
            <a:ext cx="4647232" cy="3600021"/>
            <a:chOff x="0" y="0"/>
            <a:chExt cx="544358" cy="421692"/>
          </a:xfrm>
        </p:grpSpPr>
        <p:sp>
          <p:nvSpPr>
            <p:cNvPr id="3" name="Freeform 3"/>
            <p:cNvSpPr/>
            <p:nvPr/>
          </p:nvSpPr>
          <p:spPr>
            <a:xfrm>
              <a:off x="0" y="0"/>
              <a:ext cx="544358" cy="421692"/>
            </a:xfrm>
            <a:custGeom>
              <a:avLst/>
              <a:gdLst/>
              <a:ahLst/>
              <a:cxnLst/>
              <a:rect l="l" t="t" r="r" b="b"/>
              <a:pathLst>
                <a:path w="544358" h="421692">
                  <a:moveTo>
                    <a:pt x="38316" y="0"/>
                  </a:moveTo>
                  <a:lnTo>
                    <a:pt x="506042" y="0"/>
                  </a:lnTo>
                  <a:cubicBezTo>
                    <a:pt x="527203" y="0"/>
                    <a:pt x="544358" y="17155"/>
                    <a:pt x="544358" y="38316"/>
                  </a:cubicBezTo>
                  <a:lnTo>
                    <a:pt x="544358" y="383376"/>
                  </a:lnTo>
                  <a:cubicBezTo>
                    <a:pt x="544358" y="393538"/>
                    <a:pt x="540321" y="403284"/>
                    <a:pt x="533135" y="410469"/>
                  </a:cubicBezTo>
                  <a:cubicBezTo>
                    <a:pt x="525950" y="417655"/>
                    <a:pt x="516204" y="421692"/>
                    <a:pt x="506042" y="421692"/>
                  </a:cubicBezTo>
                  <a:lnTo>
                    <a:pt x="38316" y="421692"/>
                  </a:lnTo>
                  <a:cubicBezTo>
                    <a:pt x="17155" y="421692"/>
                    <a:pt x="0" y="404537"/>
                    <a:pt x="0" y="383376"/>
                  </a:cubicBezTo>
                  <a:lnTo>
                    <a:pt x="0" y="38316"/>
                  </a:lnTo>
                  <a:cubicBezTo>
                    <a:pt x="0" y="17155"/>
                    <a:pt x="17155" y="0"/>
                    <a:pt x="38316" y="0"/>
                  </a:cubicBezTo>
                  <a:close/>
                </a:path>
              </a:pathLst>
            </a:custGeom>
            <a:blipFill>
              <a:blip r:embed="rId2"/>
              <a:stretch>
                <a:fillRect l="-12736" r="-12736"/>
              </a:stretch>
            </a:blipFill>
            <a:ln w="152400" cap="rnd">
              <a:solidFill>
                <a:srgbClr val="FFFFFF"/>
              </a:solidFill>
              <a:prstDash val="solid"/>
              <a:round/>
            </a:ln>
          </p:spPr>
        </p:sp>
      </p:grpSp>
      <p:sp>
        <p:nvSpPr>
          <p:cNvPr id="6" name="Freeform 6"/>
          <p:cNvSpPr/>
          <p:nvPr/>
        </p:nvSpPr>
        <p:spPr>
          <a:xfrm>
            <a:off x="3905786" y="2940314"/>
            <a:ext cx="9499538" cy="2883788"/>
          </a:xfrm>
          <a:custGeom>
            <a:avLst/>
            <a:gdLst/>
            <a:ahLst/>
            <a:cxnLst/>
            <a:rect l="l" t="t" r="r" b="b"/>
            <a:pathLst>
              <a:path w="9499538" h="2883788">
                <a:moveTo>
                  <a:pt x="0" y="0"/>
                </a:moveTo>
                <a:lnTo>
                  <a:pt x="9499538" y="0"/>
                </a:lnTo>
                <a:lnTo>
                  <a:pt x="9499538" y="2883788"/>
                </a:lnTo>
                <a:lnTo>
                  <a:pt x="0" y="2883788"/>
                </a:lnTo>
                <a:lnTo>
                  <a:pt x="0" y="0"/>
                </a:lnTo>
                <a:close/>
              </a:path>
            </a:pathLst>
          </a:custGeom>
          <a:blipFill>
            <a:blip r:embed="rId3"/>
            <a:stretch>
              <a:fillRect/>
            </a:stretch>
          </a:blipFill>
        </p:spPr>
      </p:sp>
      <p:sp>
        <p:nvSpPr>
          <p:cNvPr id="7" name="TextBox 7"/>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8" name="TextBox 8"/>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9" name="TextBox 9"/>
          <p:cNvSpPr txBox="1"/>
          <p:nvPr/>
        </p:nvSpPr>
        <p:spPr>
          <a:xfrm>
            <a:off x="3092204" y="-385850"/>
            <a:ext cx="12021229" cy="3034811"/>
          </a:xfrm>
          <a:prstGeom prst="rect">
            <a:avLst/>
          </a:prstGeom>
        </p:spPr>
        <p:txBody>
          <a:bodyPr lIns="0" tIns="0" rIns="0" bIns="0" rtlCol="0" anchor="t">
            <a:spAutoFit/>
          </a:bodyPr>
          <a:lstStyle/>
          <a:p>
            <a:pPr algn="l">
              <a:lnSpc>
                <a:spcPts val="8225"/>
              </a:lnSpc>
            </a:pPr>
            <a:endParaRPr/>
          </a:p>
          <a:p>
            <a:pPr marL="0" lvl="0" indent="0" algn="l">
              <a:lnSpc>
                <a:spcPts val="7715"/>
              </a:lnSpc>
              <a:spcBef>
                <a:spcPct val="0"/>
              </a:spcBef>
            </a:pPr>
            <a:r>
              <a:rPr lang="en-US" sz="8036">
                <a:solidFill>
                  <a:srgbClr val="FFB000"/>
                </a:solidFill>
                <a:latin typeface="Anton"/>
                <a:ea typeface="Anton"/>
                <a:cs typeface="Anton"/>
                <a:sym typeface="Anton"/>
              </a:rPr>
              <a:t>RetrIEVE THE TOTAL NUMBER OF ORDERS PLACED.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92409" y="2319355"/>
            <a:ext cx="8239900" cy="8229600"/>
          </a:xfrm>
          <a:custGeom>
            <a:avLst/>
            <a:gdLst/>
            <a:ahLst/>
            <a:cxnLst/>
            <a:rect l="l" t="t" r="r" b="b"/>
            <a:pathLst>
              <a:path w="8239900" h="8229600">
                <a:moveTo>
                  <a:pt x="0" y="0"/>
                </a:moveTo>
                <a:lnTo>
                  <a:pt x="8239899" y="0"/>
                </a:lnTo>
                <a:lnTo>
                  <a:pt x="8239899" y="8229600"/>
                </a:lnTo>
                <a:lnTo>
                  <a:pt x="0" y="8229600"/>
                </a:lnTo>
                <a:lnTo>
                  <a:pt x="0" y="0"/>
                </a:lnTo>
                <a:close/>
              </a:path>
            </a:pathLst>
          </a:custGeom>
          <a:blipFill>
            <a:blip r:embed="rId2"/>
            <a:stretch>
              <a:fillRect/>
            </a:stretch>
          </a:blipFill>
        </p:spPr>
      </p:sp>
      <p:sp>
        <p:nvSpPr>
          <p:cNvPr id="9" name="Freeform 9"/>
          <p:cNvSpPr/>
          <p:nvPr/>
        </p:nvSpPr>
        <p:spPr>
          <a:xfrm>
            <a:off x="12968188" y="5927497"/>
            <a:ext cx="4607174" cy="2521380"/>
          </a:xfrm>
          <a:custGeom>
            <a:avLst/>
            <a:gdLst/>
            <a:ahLst/>
            <a:cxnLst/>
            <a:rect l="l" t="t" r="r" b="b"/>
            <a:pathLst>
              <a:path w="4607174" h="2521380">
                <a:moveTo>
                  <a:pt x="0" y="0"/>
                </a:moveTo>
                <a:lnTo>
                  <a:pt x="4607174" y="0"/>
                </a:lnTo>
                <a:lnTo>
                  <a:pt x="4607174" y="2521381"/>
                </a:lnTo>
                <a:lnTo>
                  <a:pt x="0" y="252138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1" name="Group 11"/>
          <p:cNvGrpSpPr/>
          <p:nvPr/>
        </p:nvGrpSpPr>
        <p:grpSpPr>
          <a:xfrm>
            <a:off x="0" y="2950647"/>
            <a:ext cx="10986355" cy="4978255"/>
            <a:chOff x="0" y="0"/>
            <a:chExt cx="1685962" cy="763961"/>
          </a:xfrm>
        </p:grpSpPr>
        <p:sp>
          <p:nvSpPr>
            <p:cNvPr id="12" name="Freeform 12"/>
            <p:cNvSpPr/>
            <p:nvPr/>
          </p:nvSpPr>
          <p:spPr>
            <a:xfrm>
              <a:off x="0" y="0"/>
              <a:ext cx="1685962" cy="763961"/>
            </a:xfrm>
            <a:custGeom>
              <a:avLst/>
              <a:gdLst/>
              <a:ahLst/>
              <a:cxnLst/>
              <a:rect l="l" t="t" r="r" b="b"/>
              <a:pathLst>
                <a:path w="1685962" h="763961">
                  <a:moveTo>
                    <a:pt x="16208" y="0"/>
                  </a:moveTo>
                  <a:lnTo>
                    <a:pt x="1669754" y="0"/>
                  </a:lnTo>
                  <a:cubicBezTo>
                    <a:pt x="1678705" y="0"/>
                    <a:pt x="1685962" y="7256"/>
                    <a:pt x="1685962" y="16208"/>
                  </a:cubicBezTo>
                  <a:lnTo>
                    <a:pt x="1685962" y="747753"/>
                  </a:lnTo>
                  <a:cubicBezTo>
                    <a:pt x="1685962" y="756705"/>
                    <a:pt x="1678705" y="763961"/>
                    <a:pt x="1669754" y="763961"/>
                  </a:cubicBezTo>
                  <a:lnTo>
                    <a:pt x="16208" y="763961"/>
                  </a:lnTo>
                  <a:cubicBezTo>
                    <a:pt x="7256" y="763961"/>
                    <a:pt x="0" y="756705"/>
                    <a:pt x="0" y="747753"/>
                  </a:cubicBezTo>
                  <a:lnTo>
                    <a:pt x="0" y="16208"/>
                  </a:lnTo>
                  <a:cubicBezTo>
                    <a:pt x="0" y="7256"/>
                    <a:pt x="7256" y="0"/>
                    <a:pt x="16208" y="0"/>
                  </a:cubicBezTo>
                  <a:close/>
                </a:path>
              </a:pathLst>
            </a:custGeom>
            <a:blipFill>
              <a:blip r:embed="rId5"/>
              <a:stretch>
                <a:fillRect l="-2628" r="-2628" b="-2547"/>
              </a:stretch>
            </a:blipFill>
            <a:ln w="152400" cap="rnd">
              <a:solidFill>
                <a:srgbClr val="FFFFFF"/>
              </a:solidFill>
              <a:prstDash val="solid"/>
              <a:round/>
            </a:ln>
          </p:spPr>
        </p:sp>
      </p:grpSp>
      <p:sp>
        <p:nvSpPr>
          <p:cNvPr id="13" name="Freeform 13"/>
          <p:cNvSpPr/>
          <p:nvPr/>
        </p:nvSpPr>
        <p:spPr>
          <a:xfrm>
            <a:off x="11732930" y="4998224"/>
            <a:ext cx="5842431" cy="3878833"/>
          </a:xfrm>
          <a:custGeom>
            <a:avLst/>
            <a:gdLst/>
            <a:ahLst/>
            <a:cxnLst/>
            <a:rect l="l" t="t" r="r" b="b"/>
            <a:pathLst>
              <a:path w="5842431" h="3878833">
                <a:moveTo>
                  <a:pt x="0" y="0"/>
                </a:moveTo>
                <a:lnTo>
                  <a:pt x="5842432" y="0"/>
                </a:lnTo>
                <a:lnTo>
                  <a:pt x="5842432" y="3878834"/>
                </a:lnTo>
                <a:lnTo>
                  <a:pt x="0" y="3878834"/>
                </a:lnTo>
                <a:lnTo>
                  <a:pt x="0" y="0"/>
                </a:lnTo>
                <a:close/>
              </a:path>
            </a:pathLst>
          </a:custGeom>
          <a:blipFill>
            <a:blip r:embed="rId6"/>
            <a:stretch>
              <a:fillRect l="-16096" t="-5444" r="-20587" b="-14974"/>
            </a:stretch>
          </a:blipFill>
        </p:spPr>
      </p:sp>
      <p:sp>
        <p:nvSpPr>
          <p:cNvPr id="14" name="TextBox 14"/>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5" name="TextBox 15"/>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6" name="TextBox 16"/>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7" name="TextBox 17"/>
          <p:cNvSpPr txBox="1"/>
          <p:nvPr/>
        </p:nvSpPr>
        <p:spPr>
          <a:xfrm>
            <a:off x="1462206" y="260292"/>
            <a:ext cx="16825794" cy="2690355"/>
          </a:xfrm>
          <a:prstGeom prst="rect">
            <a:avLst/>
          </a:prstGeom>
        </p:spPr>
        <p:txBody>
          <a:bodyPr lIns="0" tIns="0" rIns="0" bIns="0" rtlCol="0" anchor="t">
            <a:spAutoFit/>
          </a:bodyPr>
          <a:lstStyle/>
          <a:p>
            <a:pPr algn="l">
              <a:lnSpc>
                <a:spcPts val="10335"/>
              </a:lnSpc>
            </a:pPr>
            <a:r>
              <a:rPr lang="en-US" sz="10766">
                <a:solidFill>
                  <a:srgbClr val="FFB000"/>
                </a:solidFill>
                <a:latin typeface="Anton"/>
                <a:ea typeface="Anton"/>
                <a:cs typeface="Anton"/>
                <a:sym typeface="Anton"/>
              </a:rPr>
              <a:t>CALCULATE THE TOTAL REVENU GENERATED FROM PIZZA SALES.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grpSp>
        <p:nvGrpSpPr>
          <p:cNvPr id="8" name="Group 8"/>
          <p:cNvGrpSpPr/>
          <p:nvPr/>
        </p:nvGrpSpPr>
        <p:grpSpPr>
          <a:xfrm>
            <a:off x="833022" y="1913158"/>
            <a:ext cx="13316434" cy="5658811"/>
            <a:chOff x="0" y="0"/>
            <a:chExt cx="2194731" cy="932649"/>
          </a:xfrm>
        </p:grpSpPr>
        <p:sp>
          <p:nvSpPr>
            <p:cNvPr id="9" name="Freeform 9"/>
            <p:cNvSpPr/>
            <p:nvPr/>
          </p:nvSpPr>
          <p:spPr>
            <a:xfrm>
              <a:off x="0" y="0"/>
              <a:ext cx="2194731" cy="932649"/>
            </a:xfrm>
            <a:custGeom>
              <a:avLst/>
              <a:gdLst/>
              <a:ahLst/>
              <a:cxnLst/>
              <a:rect l="l" t="t" r="r" b="b"/>
              <a:pathLst>
                <a:path w="2194731" h="932649">
                  <a:moveTo>
                    <a:pt x="13372" y="0"/>
                  </a:moveTo>
                  <a:lnTo>
                    <a:pt x="2181359" y="0"/>
                  </a:lnTo>
                  <a:cubicBezTo>
                    <a:pt x="2184905" y="0"/>
                    <a:pt x="2188306" y="1409"/>
                    <a:pt x="2190814" y="3916"/>
                  </a:cubicBezTo>
                  <a:cubicBezTo>
                    <a:pt x="2193322" y="6424"/>
                    <a:pt x="2194731" y="9825"/>
                    <a:pt x="2194731" y="13372"/>
                  </a:cubicBezTo>
                  <a:lnTo>
                    <a:pt x="2194731" y="919278"/>
                  </a:lnTo>
                  <a:cubicBezTo>
                    <a:pt x="2194731" y="922824"/>
                    <a:pt x="2193322" y="926225"/>
                    <a:pt x="2190814" y="928733"/>
                  </a:cubicBezTo>
                  <a:cubicBezTo>
                    <a:pt x="2188306" y="931241"/>
                    <a:pt x="2184905" y="932649"/>
                    <a:pt x="2181359" y="932649"/>
                  </a:cubicBezTo>
                  <a:lnTo>
                    <a:pt x="13372" y="932649"/>
                  </a:lnTo>
                  <a:cubicBezTo>
                    <a:pt x="9825" y="932649"/>
                    <a:pt x="6424" y="931241"/>
                    <a:pt x="3916" y="928733"/>
                  </a:cubicBezTo>
                  <a:cubicBezTo>
                    <a:pt x="1409" y="926225"/>
                    <a:pt x="0" y="922824"/>
                    <a:pt x="0" y="919278"/>
                  </a:cubicBezTo>
                  <a:lnTo>
                    <a:pt x="0" y="13372"/>
                  </a:lnTo>
                  <a:cubicBezTo>
                    <a:pt x="0" y="9825"/>
                    <a:pt x="1409" y="6424"/>
                    <a:pt x="3916" y="3916"/>
                  </a:cubicBezTo>
                  <a:cubicBezTo>
                    <a:pt x="6424" y="1409"/>
                    <a:pt x="9825" y="0"/>
                    <a:pt x="13372" y="0"/>
                  </a:cubicBezTo>
                  <a:close/>
                </a:path>
              </a:pathLst>
            </a:custGeom>
            <a:blipFill>
              <a:blip r:embed="rId2"/>
              <a:stretch>
                <a:fillRect l="-1187" r="-1187"/>
              </a:stretch>
            </a:blipFill>
            <a:ln w="152400" cap="rnd">
              <a:solidFill>
                <a:srgbClr val="FFFFFF"/>
              </a:solidFill>
              <a:prstDash val="solid"/>
              <a:round/>
            </a:ln>
          </p:spPr>
        </p:sp>
      </p:grpSp>
      <p:sp>
        <p:nvSpPr>
          <p:cNvPr id="10" name="Freeform 10"/>
          <p:cNvSpPr/>
          <p:nvPr/>
        </p:nvSpPr>
        <p:spPr>
          <a:xfrm>
            <a:off x="10033481" y="6298884"/>
            <a:ext cx="7673082" cy="3988116"/>
          </a:xfrm>
          <a:custGeom>
            <a:avLst/>
            <a:gdLst/>
            <a:ahLst/>
            <a:cxnLst/>
            <a:rect l="l" t="t" r="r" b="b"/>
            <a:pathLst>
              <a:path w="7673082" h="3988116">
                <a:moveTo>
                  <a:pt x="0" y="0"/>
                </a:moveTo>
                <a:lnTo>
                  <a:pt x="7673082" y="0"/>
                </a:lnTo>
                <a:lnTo>
                  <a:pt x="7673082" y="3988116"/>
                </a:lnTo>
                <a:lnTo>
                  <a:pt x="0" y="3988116"/>
                </a:lnTo>
                <a:lnTo>
                  <a:pt x="0" y="0"/>
                </a:lnTo>
                <a:close/>
              </a:path>
            </a:pathLst>
          </a:custGeom>
          <a:blipFill>
            <a:blip r:embed="rId3"/>
            <a:stretch>
              <a:fillRect l="-3066" r="-10698" b="-15325"/>
            </a:stretch>
          </a:blipFill>
        </p:spPr>
      </p:sp>
      <p:sp>
        <p:nvSpPr>
          <p:cNvPr id="11" name="TextBox 11"/>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2" name="TextBox 12"/>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3" name="TextBox 13"/>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4" name="TextBox 14"/>
          <p:cNvSpPr txBox="1"/>
          <p:nvPr/>
        </p:nvSpPr>
        <p:spPr>
          <a:xfrm>
            <a:off x="833022" y="666022"/>
            <a:ext cx="17049299" cy="1247136"/>
          </a:xfrm>
          <a:prstGeom prst="rect">
            <a:avLst/>
          </a:prstGeom>
        </p:spPr>
        <p:txBody>
          <a:bodyPr lIns="0" tIns="0" rIns="0" bIns="0" rtlCol="0" anchor="t">
            <a:spAutoFit/>
          </a:bodyPr>
          <a:lstStyle/>
          <a:p>
            <a:pPr algn="l">
              <a:lnSpc>
                <a:spcPts val="9279"/>
              </a:lnSpc>
            </a:pPr>
            <a:r>
              <a:rPr lang="en-US" sz="9666">
                <a:solidFill>
                  <a:srgbClr val="FFB000"/>
                </a:solidFill>
                <a:latin typeface="Anton"/>
                <a:ea typeface="Anton"/>
                <a:cs typeface="Anton"/>
                <a:sym typeface="Anton"/>
              </a:rPr>
              <a:t>IDENTIFY THE HIGHEST-PRICED PIZZA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92409" y="2319355"/>
            <a:ext cx="8239900" cy="8229600"/>
          </a:xfrm>
          <a:custGeom>
            <a:avLst/>
            <a:gdLst/>
            <a:ahLst/>
            <a:cxnLst/>
            <a:rect l="l" t="t" r="r" b="b"/>
            <a:pathLst>
              <a:path w="8239900" h="8229600">
                <a:moveTo>
                  <a:pt x="0" y="0"/>
                </a:moveTo>
                <a:lnTo>
                  <a:pt x="8239899" y="0"/>
                </a:lnTo>
                <a:lnTo>
                  <a:pt x="8239899" y="8229600"/>
                </a:lnTo>
                <a:lnTo>
                  <a:pt x="0" y="8229600"/>
                </a:lnTo>
                <a:lnTo>
                  <a:pt x="0" y="0"/>
                </a:lnTo>
                <a:close/>
              </a:path>
            </a:pathLst>
          </a:custGeom>
          <a:blipFill>
            <a:blip r:embed="rId2"/>
            <a:stretch>
              <a:fillRect/>
            </a:stretch>
          </a:blipFill>
        </p:spPr>
      </p:sp>
      <p:sp>
        <p:nvSpPr>
          <p:cNvPr id="9" name="Freeform 9"/>
          <p:cNvSpPr/>
          <p:nvPr/>
        </p:nvSpPr>
        <p:spPr>
          <a:xfrm>
            <a:off x="12968188" y="5927497"/>
            <a:ext cx="4607174" cy="2521380"/>
          </a:xfrm>
          <a:custGeom>
            <a:avLst/>
            <a:gdLst/>
            <a:ahLst/>
            <a:cxnLst/>
            <a:rect l="l" t="t" r="r" b="b"/>
            <a:pathLst>
              <a:path w="4607174" h="2521380">
                <a:moveTo>
                  <a:pt x="0" y="0"/>
                </a:moveTo>
                <a:lnTo>
                  <a:pt x="4607174" y="0"/>
                </a:lnTo>
                <a:lnTo>
                  <a:pt x="4607174" y="2521381"/>
                </a:lnTo>
                <a:lnTo>
                  <a:pt x="0" y="252138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grpSp>
        <p:nvGrpSpPr>
          <p:cNvPr id="11" name="Group 11"/>
          <p:cNvGrpSpPr/>
          <p:nvPr/>
        </p:nvGrpSpPr>
        <p:grpSpPr>
          <a:xfrm>
            <a:off x="205346" y="2803027"/>
            <a:ext cx="11912230" cy="5397797"/>
            <a:chOff x="0" y="0"/>
            <a:chExt cx="1685962" cy="763961"/>
          </a:xfrm>
        </p:grpSpPr>
        <p:sp>
          <p:nvSpPr>
            <p:cNvPr id="12" name="Freeform 12"/>
            <p:cNvSpPr/>
            <p:nvPr/>
          </p:nvSpPr>
          <p:spPr>
            <a:xfrm>
              <a:off x="0" y="0"/>
              <a:ext cx="1685962" cy="763961"/>
            </a:xfrm>
            <a:custGeom>
              <a:avLst/>
              <a:gdLst/>
              <a:ahLst/>
              <a:cxnLst/>
              <a:rect l="l" t="t" r="r" b="b"/>
              <a:pathLst>
                <a:path w="1685962" h="763961">
                  <a:moveTo>
                    <a:pt x="14948" y="0"/>
                  </a:moveTo>
                  <a:lnTo>
                    <a:pt x="1671014" y="0"/>
                  </a:lnTo>
                  <a:cubicBezTo>
                    <a:pt x="1674978" y="0"/>
                    <a:pt x="1678780" y="1575"/>
                    <a:pt x="1681584" y="4378"/>
                  </a:cubicBezTo>
                  <a:cubicBezTo>
                    <a:pt x="1684387" y="7181"/>
                    <a:pt x="1685962" y="10984"/>
                    <a:pt x="1685962" y="14948"/>
                  </a:cubicBezTo>
                  <a:lnTo>
                    <a:pt x="1685962" y="749013"/>
                  </a:lnTo>
                  <a:cubicBezTo>
                    <a:pt x="1685962" y="752978"/>
                    <a:pt x="1684387" y="756780"/>
                    <a:pt x="1681584" y="759583"/>
                  </a:cubicBezTo>
                  <a:cubicBezTo>
                    <a:pt x="1678780" y="762386"/>
                    <a:pt x="1674978" y="763961"/>
                    <a:pt x="1671014" y="763961"/>
                  </a:cubicBezTo>
                  <a:lnTo>
                    <a:pt x="14948" y="763961"/>
                  </a:lnTo>
                  <a:cubicBezTo>
                    <a:pt x="10984" y="763961"/>
                    <a:pt x="7181" y="762386"/>
                    <a:pt x="4378" y="759583"/>
                  </a:cubicBezTo>
                  <a:cubicBezTo>
                    <a:pt x="1575" y="756780"/>
                    <a:pt x="0" y="752978"/>
                    <a:pt x="0" y="749013"/>
                  </a:cubicBezTo>
                  <a:lnTo>
                    <a:pt x="0" y="14948"/>
                  </a:lnTo>
                  <a:cubicBezTo>
                    <a:pt x="0" y="10984"/>
                    <a:pt x="1575" y="7181"/>
                    <a:pt x="4378" y="4378"/>
                  </a:cubicBezTo>
                  <a:cubicBezTo>
                    <a:pt x="7181" y="1575"/>
                    <a:pt x="10984" y="0"/>
                    <a:pt x="14948" y="0"/>
                  </a:cubicBezTo>
                  <a:close/>
                </a:path>
              </a:pathLst>
            </a:custGeom>
            <a:blipFill>
              <a:blip r:embed="rId5"/>
              <a:stretch>
                <a:fillRect t="-816" b="-816"/>
              </a:stretch>
            </a:blipFill>
            <a:ln w="152400" cap="rnd">
              <a:solidFill>
                <a:srgbClr val="FFFFFF"/>
              </a:solidFill>
              <a:prstDash val="solid"/>
              <a:round/>
            </a:ln>
          </p:spPr>
        </p:sp>
      </p:grpSp>
      <p:sp>
        <p:nvSpPr>
          <p:cNvPr id="13" name="Freeform 13"/>
          <p:cNvSpPr/>
          <p:nvPr/>
        </p:nvSpPr>
        <p:spPr>
          <a:xfrm>
            <a:off x="12192217" y="5927497"/>
            <a:ext cx="5842431" cy="3878833"/>
          </a:xfrm>
          <a:custGeom>
            <a:avLst/>
            <a:gdLst/>
            <a:ahLst/>
            <a:cxnLst/>
            <a:rect l="l" t="t" r="r" b="b"/>
            <a:pathLst>
              <a:path w="5842431" h="3878833">
                <a:moveTo>
                  <a:pt x="0" y="0"/>
                </a:moveTo>
                <a:lnTo>
                  <a:pt x="5842432" y="0"/>
                </a:lnTo>
                <a:lnTo>
                  <a:pt x="5842432" y="3878833"/>
                </a:lnTo>
                <a:lnTo>
                  <a:pt x="0" y="3878833"/>
                </a:lnTo>
                <a:lnTo>
                  <a:pt x="0" y="0"/>
                </a:lnTo>
                <a:close/>
              </a:path>
            </a:pathLst>
          </a:custGeom>
          <a:blipFill>
            <a:blip r:embed="rId6"/>
            <a:stretch>
              <a:fillRect l="-16096" t="-5444" r="-20587" b="-14974"/>
            </a:stretch>
          </a:blipFill>
        </p:spPr>
      </p:sp>
      <p:sp>
        <p:nvSpPr>
          <p:cNvPr id="14" name="Freeform 14"/>
          <p:cNvSpPr/>
          <p:nvPr/>
        </p:nvSpPr>
        <p:spPr>
          <a:xfrm>
            <a:off x="12192217" y="5143500"/>
            <a:ext cx="5842431" cy="4733584"/>
          </a:xfrm>
          <a:custGeom>
            <a:avLst/>
            <a:gdLst/>
            <a:ahLst/>
            <a:cxnLst/>
            <a:rect l="l" t="t" r="r" b="b"/>
            <a:pathLst>
              <a:path w="5842431" h="4733584">
                <a:moveTo>
                  <a:pt x="0" y="0"/>
                </a:moveTo>
                <a:lnTo>
                  <a:pt x="5842432" y="0"/>
                </a:lnTo>
                <a:lnTo>
                  <a:pt x="5842432" y="4733584"/>
                </a:lnTo>
                <a:lnTo>
                  <a:pt x="0" y="4733584"/>
                </a:lnTo>
                <a:lnTo>
                  <a:pt x="0" y="0"/>
                </a:lnTo>
                <a:close/>
              </a:path>
            </a:pathLst>
          </a:custGeom>
          <a:blipFill>
            <a:blip r:embed="rId7"/>
            <a:stretch>
              <a:fillRect t="-2495" b="-2495"/>
            </a:stretch>
          </a:blipFill>
        </p:spPr>
      </p:sp>
      <p:sp>
        <p:nvSpPr>
          <p:cNvPr id="15" name="TextBox 15"/>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6" name="TextBox 16"/>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7" name="TextBox 17"/>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8" name="TextBox 18"/>
          <p:cNvSpPr txBox="1"/>
          <p:nvPr/>
        </p:nvSpPr>
        <p:spPr>
          <a:xfrm>
            <a:off x="1462206" y="260292"/>
            <a:ext cx="16825794" cy="2690355"/>
          </a:xfrm>
          <a:prstGeom prst="rect">
            <a:avLst/>
          </a:prstGeom>
        </p:spPr>
        <p:txBody>
          <a:bodyPr lIns="0" tIns="0" rIns="0" bIns="0" rtlCol="0" anchor="t">
            <a:spAutoFit/>
          </a:bodyPr>
          <a:lstStyle/>
          <a:p>
            <a:pPr algn="l">
              <a:lnSpc>
                <a:spcPts val="10335"/>
              </a:lnSpc>
            </a:pPr>
            <a:r>
              <a:rPr lang="en-US" sz="10766">
                <a:solidFill>
                  <a:srgbClr val="FFB000"/>
                </a:solidFill>
                <a:latin typeface="Anton"/>
                <a:ea typeface="Anton"/>
                <a:cs typeface="Anton"/>
                <a:sym typeface="Anton"/>
              </a:rPr>
              <a:t>IDENTIFY THE MOST COMMON PIZZA SIZE ORDERED..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92409" y="2319355"/>
            <a:ext cx="8239900" cy="8229600"/>
          </a:xfrm>
          <a:custGeom>
            <a:avLst/>
            <a:gdLst/>
            <a:ahLst/>
            <a:cxnLst/>
            <a:rect l="l" t="t" r="r" b="b"/>
            <a:pathLst>
              <a:path w="8239900" h="8229600">
                <a:moveTo>
                  <a:pt x="0" y="0"/>
                </a:moveTo>
                <a:lnTo>
                  <a:pt x="8239899" y="0"/>
                </a:lnTo>
                <a:lnTo>
                  <a:pt x="8239899" y="8229600"/>
                </a:lnTo>
                <a:lnTo>
                  <a:pt x="0" y="8229600"/>
                </a:lnTo>
                <a:lnTo>
                  <a:pt x="0" y="0"/>
                </a:lnTo>
                <a:close/>
              </a:path>
            </a:pathLst>
          </a:custGeom>
          <a:blipFill>
            <a:blip r:embed="rId2"/>
            <a:stretch>
              <a:fillRect/>
            </a:stretch>
          </a:blipFill>
        </p:spPr>
      </p:sp>
      <p:sp>
        <p:nvSpPr>
          <p:cNvPr id="10" name="Freeform 10"/>
          <p:cNvSpPr/>
          <p:nvPr/>
        </p:nvSpPr>
        <p:spPr>
          <a:xfrm>
            <a:off x="1335044" y="2319355"/>
            <a:ext cx="9020779" cy="5132172"/>
          </a:xfrm>
          <a:custGeom>
            <a:avLst/>
            <a:gdLst/>
            <a:ahLst/>
            <a:cxnLst/>
            <a:rect l="l" t="t" r="r" b="b"/>
            <a:pathLst>
              <a:path w="9020779" h="5132172">
                <a:moveTo>
                  <a:pt x="0" y="0"/>
                </a:moveTo>
                <a:lnTo>
                  <a:pt x="9020779" y="0"/>
                </a:lnTo>
                <a:lnTo>
                  <a:pt x="9020779" y="5132172"/>
                </a:lnTo>
                <a:lnTo>
                  <a:pt x="0" y="5132172"/>
                </a:lnTo>
                <a:lnTo>
                  <a:pt x="0" y="0"/>
                </a:lnTo>
                <a:close/>
              </a:path>
            </a:pathLst>
          </a:custGeom>
          <a:blipFill>
            <a:blip r:embed="rId3"/>
            <a:stretch>
              <a:fillRect/>
            </a:stretch>
          </a:blipFill>
        </p:spPr>
      </p:sp>
      <p:sp>
        <p:nvSpPr>
          <p:cNvPr id="11" name="Freeform 11"/>
          <p:cNvSpPr/>
          <p:nvPr/>
        </p:nvSpPr>
        <p:spPr>
          <a:xfrm>
            <a:off x="9593198" y="3377197"/>
            <a:ext cx="8361498" cy="5015130"/>
          </a:xfrm>
          <a:custGeom>
            <a:avLst/>
            <a:gdLst/>
            <a:ahLst/>
            <a:cxnLst/>
            <a:rect l="l" t="t" r="r" b="b"/>
            <a:pathLst>
              <a:path w="8361498" h="5015130">
                <a:moveTo>
                  <a:pt x="0" y="0"/>
                </a:moveTo>
                <a:lnTo>
                  <a:pt x="8361498" y="0"/>
                </a:lnTo>
                <a:lnTo>
                  <a:pt x="8361498" y="5015130"/>
                </a:lnTo>
                <a:lnTo>
                  <a:pt x="0" y="5015130"/>
                </a:lnTo>
                <a:lnTo>
                  <a:pt x="0" y="0"/>
                </a:lnTo>
                <a:close/>
              </a:path>
            </a:pathLst>
          </a:custGeom>
          <a:blipFill>
            <a:blip r:embed="rId4"/>
            <a:stretch>
              <a:fillRect r="-7689"/>
            </a:stretch>
          </a:blipFill>
        </p:spPr>
      </p:sp>
      <p:sp>
        <p:nvSpPr>
          <p:cNvPr id="12" name="TextBox 12"/>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3" name="TextBox 13"/>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4" name="TextBox 14"/>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5" name="TextBox 15"/>
          <p:cNvSpPr txBox="1"/>
          <p:nvPr/>
        </p:nvSpPr>
        <p:spPr>
          <a:xfrm>
            <a:off x="850745" y="236636"/>
            <a:ext cx="17103951" cy="1788813"/>
          </a:xfrm>
          <a:prstGeom prst="rect">
            <a:avLst/>
          </a:prstGeom>
        </p:spPr>
        <p:txBody>
          <a:bodyPr lIns="0" tIns="0" rIns="0" bIns="0" rtlCol="0" anchor="t">
            <a:spAutoFit/>
          </a:bodyPr>
          <a:lstStyle/>
          <a:p>
            <a:pPr algn="l">
              <a:lnSpc>
                <a:spcPts val="6840"/>
              </a:lnSpc>
            </a:pPr>
            <a:r>
              <a:rPr lang="en-US" sz="7125">
                <a:solidFill>
                  <a:srgbClr val="FFB000"/>
                </a:solidFill>
                <a:latin typeface="Anton"/>
                <a:ea typeface="Anton"/>
                <a:cs typeface="Anton"/>
                <a:sym typeface="Anton"/>
              </a:rPr>
              <a:t>LIST THE TOP 5 MOST ORDERED PIZZA TYPES ALONG WITH THEIR QUANTITIES.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92409" y="2319355"/>
            <a:ext cx="8239900" cy="8229600"/>
          </a:xfrm>
          <a:custGeom>
            <a:avLst/>
            <a:gdLst/>
            <a:ahLst/>
            <a:cxnLst/>
            <a:rect l="l" t="t" r="r" b="b"/>
            <a:pathLst>
              <a:path w="8239900" h="8229600">
                <a:moveTo>
                  <a:pt x="0" y="0"/>
                </a:moveTo>
                <a:lnTo>
                  <a:pt x="8239899" y="0"/>
                </a:lnTo>
                <a:lnTo>
                  <a:pt x="8239899" y="8229600"/>
                </a:lnTo>
                <a:lnTo>
                  <a:pt x="0" y="8229600"/>
                </a:lnTo>
                <a:lnTo>
                  <a:pt x="0" y="0"/>
                </a:lnTo>
                <a:close/>
              </a:path>
            </a:pathLst>
          </a:custGeom>
          <a:blipFill>
            <a:blip r:embed="rId2"/>
            <a:stretch>
              <a:fillRect/>
            </a:stretch>
          </a:blipFill>
        </p:spPr>
      </p:sp>
      <p:grpSp>
        <p:nvGrpSpPr>
          <p:cNvPr id="10" name="Group 10"/>
          <p:cNvGrpSpPr/>
          <p:nvPr/>
        </p:nvGrpSpPr>
        <p:grpSpPr>
          <a:xfrm>
            <a:off x="1214020" y="2067769"/>
            <a:ext cx="15859960" cy="7954632"/>
            <a:chOff x="0" y="0"/>
            <a:chExt cx="2144604" cy="1075636"/>
          </a:xfrm>
        </p:grpSpPr>
        <p:sp>
          <p:nvSpPr>
            <p:cNvPr id="11" name="Freeform 11"/>
            <p:cNvSpPr/>
            <p:nvPr/>
          </p:nvSpPr>
          <p:spPr>
            <a:xfrm>
              <a:off x="0" y="0"/>
              <a:ext cx="2144604" cy="1075636"/>
            </a:xfrm>
            <a:custGeom>
              <a:avLst/>
              <a:gdLst/>
              <a:ahLst/>
              <a:cxnLst/>
              <a:rect l="l" t="t" r="r" b="b"/>
              <a:pathLst>
                <a:path w="2144604" h="1075636">
                  <a:moveTo>
                    <a:pt x="11227" y="0"/>
                  </a:moveTo>
                  <a:lnTo>
                    <a:pt x="2133377" y="0"/>
                  </a:lnTo>
                  <a:cubicBezTo>
                    <a:pt x="2136355" y="0"/>
                    <a:pt x="2139211" y="1183"/>
                    <a:pt x="2141316" y="3288"/>
                  </a:cubicBezTo>
                  <a:cubicBezTo>
                    <a:pt x="2143421" y="5394"/>
                    <a:pt x="2144604" y="8250"/>
                    <a:pt x="2144604" y="11227"/>
                  </a:cubicBezTo>
                  <a:lnTo>
                    <a:pt x="2144604" y="1064408"/>
                  </a:lnTo>
                  <a:cubicBezTo>
                    <a:pt x="2144604" y="1070609"/>
                    <a:pt x="2139578" y="1075636"/>
                    <a:pt x="2133377" y="1075636"/>
                  </a:cubicBezTo>
                  <a:lnTo>
                    <a:pt x="11227" y="1075636"/>
                  </a:lnTo>
                  <a:cubicBezTo>
                    <a:pt x="5027" y="1075636"/>
                    <a:pt x="0" y="1070609"/>
                    <a:pt x="0" y="1064408"/>
                  </a:cubicBezTo>
                  <a:lnTo>
                    <a:pt x="0" y="11227"/>
                  </a:lnTo>
                  <a:cubicBezTo>
                    <a:pt x="0" y="5027"/>
                    <a:pt x="5027" y="0"/>
                    <a:pt x="11227" y="0"/>
                  </a:cubicBezTo>
                  <a:close/>
                </a:path>
              </a:pathLst>
            </a:custGeom>
            <a:blipFill>
              <a:blip r:embed="rId3"/>
              <a:stretch>
                <a:fillRect t="-2358" b="-2358"/>
              </a:stretch>
            </a:blipFill>
            <a:ln w="152400" cap="rnd">
              <a:solidFill>
                <a:srgbClr val="FFFFFF"/>
              </a:solidFill>
              <a:prstDash val="solid"/>
              <a:round/>
            </a:ln>
          </p:spPr>
        </p:sp>
      </p:grpSp>
      <p:sp>
        <p:nvSpPr>
          <p:cNvPr id="12" name="TextBox 12"/>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3" name="TextBox 13"/>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4" name="TextBox 14"/>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5" name="TextBox 15"/>
          <p:cNvSpPr txBox="1"/>
          <p:nvPr/>
        </p:nvSpPr>
        <p:spPr>
          <a:xfrm>
            <a:off x="846444" y="511492"/>
            <a:ext cx="17886662" cy="1551832"/>
          </a:xfrm>
          <a:prstGeom prst="rect">
            <a:avLst/>
          </a:prstGeom>
        </p:spPr>
        <p:txBody>
          <a:bodyPr lIns="0" tIns="0" rIns="0" bIns="0" rtlCol="0" anchor="t">
            <a:spAutoFit/>
          </a:bodyPr>
          <a:lstStyle/>
          <a:p>
            <a:pPr algn="l">
              <a:lnSpc>
                <a:spcPts val="5976"/>
              </a:lnSpc>
            </a:pPr>
            <a:r>
              <a:rPr lang="en-US" sz="6225">
                <a:solidFill>
                  <a:srgbClr val="FFB000"/>
                </a:solidFill>
                <a:latin typeface="Anton"/>
                <a:ea typeface="Anton"/>
                <a:cs typeface="Anton"/>
                <a:sym typeface="Anton"/>
              </a:rPr>
              <a:t>JOIN THE NECESSARY TABLES TO FIND THE TOTAL QUANTITY OF EACH PIZZA CATEGORY ORDERED.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340808">
                <a:alpha val="100000"/>
              </a:srgbClr>
            </a:gs>
            <a:gs pos="100000">
              <a:srgbClr val="100202">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92409" y="2319355"/>
            <a:ext cx="8239900" cy="8229600"/>
          </a:xfrm>
          <a:custGeom>
            <a:avLst/>
            <a:gdLst/>
            <a:ahLst/>
            <a:cxnLst/>
            <a:rect l="l" t="t" r="r" b="b"/>
            <a:pathLst>
              <a:path w="8239900" h="8229600">
                <a:moveTo>
                  <a:pt x="0" y="0"/>
                </a:moveTo>
                <a:lnTo>
                  <a:pt x="8239899" y="0"/>
                </a:lnTo>
                <a:lnTo>
                  <a:pt x="8239899" y="8229600"/>
                </a:lnTo>
                <a:lnTo>
                  <a:pt x="0" y="8229600"/>
                </a:lnTo>
                <a:lnTo>
                  <a:pt x="0" y="0"/>
                </a:lnTo>
                <a:close/>
              </a:path>
            </a:pathLst>
          </a:custGeom>
          <a:blipFill>
            <a:blip r:embed="rId2"/>
            <a:stretch>
              <a:fillRect/>
            </a:stretch>
          </a:blipFill>
        </p:spPr>
      </p:sp>
      <p:sp>
        <p:nvSpPr>
          <p:cNvPr id="10" name="Freeform 10"/>
          <p:cNvSpPr/>
          <p:nvPr/>
        </p:nvSpPr>
        <p:spPr>
          <a:xfrm>
            <a:off x="1028700" y="2319355"/>
            <a:ext cx="15509981" cy="3718623"/>
          </a:xfrm>
          <a:custGeom>
            <a:avLst/>
            <a:gdLst/>
            <a:ahLst/>
            <a:cxnLst/>
            <a:rect l="l" t="t" r="r" b="b"/>
            <a:pathLst>
              <a:path w="15509981" h="3718623">
                <a:moveTo>
                  <a:pt x="0" y="0"/>
                </a:moveTo>
                <a:lnTo>
                  <a:pt x="15509981" y="0"/>
                </a:lnTo>
                <a:lnTo>
                  <a:pt x="15509981" y="3718623"/>
                </a:lnTo>
                <a:lnTo>
                  <a:pt x="0" y="3718623"/>
                </a:lnTo>
                <a:lnTo>
                  <a:pt x="0" y="0"/>
                </a:lnTo>
                <a:close/>
              </a:path>
            </a:pathLst>
          </a:custGeom>
          <a:blipFill>
            <a:blip r:embed="rId3"/>
            <a:stretch>
              <a:fillRect l="-110" r="-7525" b="-28808"/>
            </a:stretch>
          </a:blipFill>
        </p:spPr>
      </p:sp>
      <p:sp>
        <p:nvSpPr>
          <p:cNvPr id="11" name="Freeform 11"/>
          <p:cNvSpPr/>
          <p:nvPr/>
        </p:nvSpPr>
        <p:spPr>
          <a:xfrm>
            <a:off x="11583840" y="5143500"/>
            <a:ext cx="5203405" cy="4736893"/>
          </a:xfrm>
          <a:custGeom>
            <a:avLst/>
            <a:gdLst/>
            <a:ahLst/>
            <a:cxnLst/>
            <a:rect l="l" t="t" r="r" b="b"/>
            <a:pathLst>
              <a:path w="5203405" h="4736893">
                <a:moveTo>
                  <a:pt x="0" y="0"/>
                </a:moveTo>
                <a:lnTo>
                  <a:pt x="5203405" y="0"/>
                </a:lnTo>
                <a:lnTo>
                  <a:pt x="5203405" y="4736893"/>
                </a:lnTo>
                <a:lnTo>
                  <a:pt x="0" y="4736893"/>
                </a:lnTo>
                <a:lnTo>
                  <a:pt x="0" y="0"/>
                </a:lnTo>
                <a:close/>
              </a:path>
            </a:pathLst>
          </a:custGeom>
          <a:blipFill>
            <a:blip r:embed="rId4"/>
            <a:stretch>
              <a:fillRect/>
            </a:stretch>
          </a:blipFill>
        </p:spPr>
      </p:sp>
      <p:sp>
        <p:nvSpPr>
          <p:cNvPr id="12" name="TextBox 12"/>
          <p:cNvSpPr txBox="1"/>
          <p:nvPr/>
        </p:nvSpPr>
        <p:spPr>
          <a:xfrm>
            <a:off x="11951749" y="1122903"/>
            <a:ext cx="927891" cy="358701"/>
          </a:xfrm>
          <a:prstGeom prst="rect">
            <a:avLst/>
          </a:prstGeom>
        </p:spPr>
        <p:txBody>
          <a:bodyPr lIns="0" tIns="0" rIns="0" bIns="0" rtlCol="0" anchor="t">
            <a:spAutoFit/>
          </a:bodyPr>
          <a:lstStyle/>
          <a:p>
            <a:pPr algn="ctr">
              <a:lnSpc>
                <a:spcPts val="2799"/>
              </a:lnSpc>
              <a:spcBef>
                <a:spcPct val="0"/>
              </a:spcBef>
            </a:pPr>
            <a:r>
              <a:rPr lang="en-US" sz="1999" b="1">
                <a:solidFill>
                  <a:srgbClr val="340808"/>
                </a:solidFill>
                <a:latin typeface="Poppins Bold"/>
                <a:ea typeface="Poppins Bold"/>
                <a:cs typeface="Poppins Bold"/>
                <a:sym typeface="Poppins Bold"/>
              </a:rPr>
              <a:t>Home</a:t>
            </a:r>
          </a:p>
        </p:txBody>
      </p:sp>
      <p:sp>
        <p:nvSpPr>
          <p:cNvPr id="13" name="TextBox 13"/>
          <p:cNvSpPr txBox="1"/>
          <p:nvPr/>
        </p:nvSpPr>
        <p:spPr>
          <a:xfrm>
            <a:off x="14185542" y="1122903"/>
            <a:ext cx="927891"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About</a:t>
            </a:r>
          </a:p>
        </p:txBody>
      </p:sp>
      <p:sp>
        <p:nvSpPr>
          <p:cNvPr id="14" name="TextBox 14"/>
          <p:cNvSpPr txBox="1"/>
          <p:nvPr/>
        </p:nvSpPr>
        <p:spPr>
          <a:xfrm>
            <a:off x="15818061" y="1122903"/>
            <a:ext cx="1441239" cy="358742"/>
          </a:xfrm>
          <a:prstGeom prst="rect">
            <a:avLst/>
          </a:prstGeom>
        </p:spPr>
        <p:txBody>
          <a:bodyPr lIns="0" tIns="0" rIns="0" bIns="0" rtlCol="0" anchor="t">
            <a:spAutoFit/>
          </a:bodyPr>
          <a:lstStyle/>
          <a:p>
            <a:pPr algn="ctr">
              <a:lnSpc>
                <a:spcPts val="2799"/>
              </a:lnSpc>
              <a:spcBef>
                <a:spcPct val="0"/>
              </a:spcBef>
            </a:pPr>
            <a:r>
              <a:rPr lang="en-US" sz="1999">
                <a:solidFill>
                  <a:srgbClr val="340808"/>
                </a:solidFill>
                <a:latin typeface="Poppins"/>
                <a:ea typeface="Poppins"/>
                <a:cs typeface="Poppins"/>
                <a:sym typeface="Poppins"/>
              </a:rPr>
              <a:t>Contact</a:t>
            </a:r>
          </a:p>
        </p:txBody>
      </p:sp>
      <p:sp>
        <p:nvSpPr>
          <p:cNvPr id="15" name="TextBox 15"/>
          <p:cNvSpPr txBox="1"/>
          <p:nvPr/>
        </p:nvSpPr>
        <p:spPr>
          <a:xfrm>
            <a:off x="401338" y="475574"/>
            <a:ext cx="17886662" cy="1551832"/>
          </a:xfrm>
          <a:prstGeom prst="rect">
            <a:avLst/>
          </a:prstGeom>
        </p:spPr>
        <p:txBody>
          <a:bodyPr lIns="0" tIns="0" rIns="0" bIns="0" rtlCol="0" anchor="t">
            <a:spAutoFit/>
          </a:bodyPr>
          <a:lstStyle/>
          <a:p>
            <a:pPr algn="l">
              <a:lnSpc>
                <a:spcPts val="5976"/>
              </a:lnSpc>
            </a:pPr>
            <a:r>
              <a:rPr lang="en-US" sz="6225">
                <a:solidFill>
                  <a:srgbClr val="FFB000"/>
                </a:solidFill>
                <a:latin typeface="Anton"/>
                <a:ea typeface="Anton"/>
                <a:cs typeface="Anton"/>
                <a:sym typeface="Anton"/>
              </a:rPr>
              <a:t>DETERMINE THE DISTRIBUTION OF ORDERS BY HOUR OF THE DAY.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316</Words>
  <Application>Microsoft Office PowerPoint</Application>
  <PresentationFormat>Custom</PresentationFormat>
  <Paragraphs>71</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Anton</vt:lpstr>
      <vt:lpstr>Calibri</vt:lpstr>
      <vt:lpstr>Poppins Bold</vt:lpstr>
      <vt:lpstr>Poppins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Yellow Modern Bold Pizza Restaurant Presentation</dc:title>
  <dc:creator>hp</dc:creator>
  <cp:lastModifiedBy>hp</cp:lastModifiedBy>
  <cp:revision>5</cp:revision>
  <dcterms:created xsi:type="dcterms:W3CDTF">2006-08-16T00:00:00Z</dcterms:created>
  <dcterms:modified xsi:type="dcterms:W3CDTF">2025-08-31T11:12:09Z</dcterms:modified>
  <dc:identifier>DAGwZR-ah5M</dc:identifier>
</cp:coreProperties>
</file>